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0" r:id="rId3"/>
    <p:sldId id="259" r:id="rId4"/>
    <p:sldId id="258" r:id="rId5"/>
    <p:sldId id="257" r:id="rId6"/>
    <p:sldId id="261" r:id="rId7"/>
    <p:sldId id="263" r:id="rId8"/>
    <p:sldId id="262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92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F2CE8E-E11D-4B64-B66F-EDADF4900756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C591C8-7542-4AF4-A651-4359E937D44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F2CE8E-E11D-4B64-B66F-EDADF4900756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C591C8-7542-4AF4-A651-4359E937D4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F2CE8E-E11D-4B64-B66F-EDADF4900756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C591C8-7542-4AF4-A651-4359E937D4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F2CE8E-E11D-4B64-B66F-EDADF4900756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C591C8-7542-4AF4-A651-4359E937D4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F2CE8E-E11D-4B64-B66F-EDADF4900756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C591C8-7542-4AF4-A651-4359E937D44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F2CE8E-E11D-4B64-B66F-EDADF4900756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C591C8-7542-4AF4-A651-4359E937D4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F2CE8E-E11D-4B64-B66F-EDADF4900756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C591C8-7542-4AF4-A651-4359E937D4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F2CE8E-E11D-4B64-B66F-EDADF4900756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C591C8-7542-4AF4-A651-4359E937D4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F2CE8E-E11D-4B64-B66F-EDADF4900756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C591C8-7542-4AF4-A651-4359E937D44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F2CE8E-E11D-4B64-B66F-EDADF4900756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C591C8-7542-4AF4-A651-4359E937D4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F2CE8E-E11D-4B64-B66F-EDADF4900756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C591C8-7542-4AF4-A651-4359E937D44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6F2CE8E-E11D-4B64-B66F-EDADF4900756}" type="datetimeFigureOut">
              <a:rPr lang="en-US" smtClean="0"/>
              <a:t>10/22/2012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8C591C8-7542-4AF4-A651-4359E937D443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pr.org/templates/story/story.php?storyId=99189265" TargetMode="External"/><Relationship Id="rId2" Type="http://schemas.openxmlformats.org/officeDocument/2006/relationships/hyperlink" Target="http://www.thelocal.de/national/20090702-20329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conomist.com/node/9516720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Political Involvement in Integration of Minorities in Germany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Social Relationships</a:t>
            </a:r>
          </a:p>
          <a:p>
            <a:r>
              <a:rPr lang="en-US" dirty="0" smtClean="0"/>
              <a:t>By Emily Pope</a:t>
            </a:r>
          </a:p>
          <a:p>
            <a:r>
              <a:rPr lang="en-US" dirty="0" smtClean="0"/>
              <a:t>Quarter: 2</a:t>
            </a:r>
            <a:endParaRPr lang="en-US" dirty="0"/>
          </a:p>
        </p:txBody>
      </p:sp>
      <p:pic>
        <p:nvPicPr>
          <p:cNvPr id="4" name="Picture 3" descr="Muslim_Girls_Germany_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2819400"/>
            <a:ext cx="5410200" cy="3040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ipu_minorities_case)studi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5257800"/>
            <a:ext cx="2887180" cy="137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cultur pi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90600" y="3200400"/>
            <a:ext cx="2444436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hlinkClick r:id="rId2"/>
              </a:rPr>
              <a:t>www.thelocal.de/national/20090702-20329.html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www.npr.org/templates/story/story.php?storyId=99189265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>
                <a:hlinkClick r:id="rId4"/>
              </a:rPr>
              <a:t>http://</a:t>
            </a:r>
            <a:r>
              <a:rPr lang="en-US" sz="2000" dirty="0" smtClean="0">
                <a:hlinkClick r:id="rId4"/>
              </a:rPr>
              <a:t>www.economist.com/node/9516720</a:t>
            </a:r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Culture Photo</a:t>
            </a:r>
            <a:endParaRPr lang="en-US" dirty="0"/>
          </a:p>
        </p:txBody>
      </p:sp>
      <p:pic>
        <p:nvPicPr>
          <p:cNvPr id="8" name="Content Placeholder 7" descr="Culture Pic Q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828800"/>
            <a:ext cx="6889102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Integration of Minorities in Germany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Even with political assistance, the integration of minorities in Germany has been very difficult.</a:t>
            </a:r>
          </a:p>
          <a:p>
            <a:endParaRPr lang="en-US" sz="2000" dirty="0" smtClean="0"/>
          </a:p>
          <a:p>
            <a:r>
              <a:rPr lang="en-US" sz="2000" dirty="0" smtClean="0"/>
              <a:t>For nearly half of foreign students it is the </a:t>
            </a:r>
            <a:r>
              <a:rPr lang="en-US" sz="2000" dirty="0" err="1" smtClean="0"/>
              <a:t>Hauptschule</a:t>
            </a:r>
            <a:r>
              <a:rPr lang="en-US" sz="2000" dirty="0" smtClean="0"/>
              <a:t>, which prepares them </a:t>
            </a:r>
            <a:r>
              <a:rPr lang="en-US" sz="2000" dirty="0" smtClean="0"/>
              <a:t>for low-skilled </a:t>
            </a:r>
            <a:r>
              <a:rPr lang="en-US" sz="2000" dirty="0" smtClean="0"/>
              <a:t>jobs.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Only </a:t>
            </a:r>
            <a:r>
              <a:rPr lang="en-US" sz="2000" dirty="0" smtClean="0"/>
              <a:t>14% go to a pre-university Gymnasium, compared with a </a:t>
            </a:r>
            <a:r>
              <a:rPr lang="en-US" sz="2000" dirty="0" smtClean="0"/>
              <a:t>national average </a:t>
            </a:r>
            <a:r>
              <a:rPr lang="en-US" sz="2000" dirty="0" smtClean="0"/>
              <a:t>of a third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 smtClean="0"/>
              <a:t>Unemployment for foreign-born residents with little </a:t>
            </a:r>
            <a:r>
              <a:rPr lang="en-US" sz="2000" dirty="0" smtClean="0"/>
              <a:t>schooling was </a:t>
            </a:r>
            <a:r>
              <a:rPr lang="en-US" sz="2000" dirty="0" smtClean="0"/>
              <a:t>20.3% in 2003-04, compared with 15.6% for people </a:t>
            </a:r>
            <a:r>
              <a:rPr lang="en-US" sz="2000" dirty="0" smtClean="0"/>
              <a:t>born in Germany.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Conference for Integration of Minorities in Germany</a:t>
            </a:r>
            <a:endParaRPr lang="en-US" dirty="0"/>
          </a:p>
        </p:txBody>
      </p:sp>
      <p:pic>
        <p:nvPicPr>
          <p:cNvPr id="4" name="Content Placeholder 3" descr="TA conference kle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2133600"/>
            <a:ext cx="4912413" cy="366522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900" dirty="0" smtClean="0"/>
              <a:t>Despite New Citizenship Rules, Old Attitudes Persist</a:t>
            </a:r>
            <a:endParaRPr lang="en-US" sz="3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Racism is discouraged in Germany.</a:t>
            </a:r>
          </a:p>
          <a:p>
            <a:endParaRPr lang="en-US" sz="2000" dirty="0" smtClean="0"/>
          </a:p>
          <a:p>
            <a:r>
              <a:rPr lang="en-US" sz="2000" dirty="0" smtClean="0"/>
              <a:t>There are surveys, however, that often show that many Germans aren’t very accepting to foreigners in their country.</a:t>
            </a:r>
          </a:p>
          <a:p>
            <a:endParaRPr lang="en-US" sz="2000" dirty="0" smtClean="0"/>
          </a:p>
          <a:p>
            <a:r>
              <a:rPr lang="en-US" sz="2000" dirty="0" smtClean="0"/>
              <a:t>There </a:t>
            </a:r>
            <a:r>
              <a:rPr lang="en-US" sz="2000" dirty="0" smtClean="0"/>
              <a:t>have been — </a:t>
            </a:r>
            <a:r>
              <a:rPr lang="en-US" sz="2000" dirty="0" smtClean="0"/>
              <a:t>on average </a:t>
            </a:r>
            <a:r>
              <a:rPr lang="en-US" sz="2000" dirty="0" smtClean="0"/>
              <a:t>— 17 race-related killings annually in recent years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 smtClean="0"/>
              <a:t>This shows that there are still some people that are strongly against the integration of minorities in Germany.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" dirty="0" smtClean="0"/>
              <a:t>Anti-racism campaigners in Germany have marked the 20th anniversary of the worst mob attack against foreigners in the country’s postwar history.</a:t>
            </a:r>
            <a:endParaRPr lang="en-US" sz="2000" dirty="0"/>
          </a:p>
        </p:txBody>
      </p:sp>
      <p:pic>
        <p:nvPicPr>
          <p:cNvPr id="4" name="Content Placeholder 3" descr="TA conference kle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2286000"/>
            <a:ext cx="5034643" cy="28194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UN says Germany Needs to Tackle Racism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Kenyan-born </a:t>
            </a:r>
            <a:r>
              <a:rPr lang="en-US" sz="2000" dirty="0" err="1" smtClean="0"/>
              <a:t>Muigai</a:t>
            </a:r>
            <a:r>
              <a:rPr lang="en-US" sz="2000" dirty="0" smtClean="0"/>
              <a:t>, special </a:t>
            </a:r>
            <a:r>
              <a:rPr lang="en-US" sz="2000" dirty="0" err="1" smtClean="0"/>
              <a:t>rapporteur</a:t>
            </a:r>
            <a:r>
              <a:rPr lang="en-US" sz="2000" dirty="0" smtClean="0"/>
              <a:t> (sic) </a:t>
            </a:r>
            <a:r>
              <a:rPr lang="en-US" sz="2000" dirty="0" smtClean="0"/>
              <a:t>since August, also said that far-right groups in Germany "</a:t>
            </a:r>
            <a:r>
              <a:rPr lang="en-US" sz="2000" dirty="0" smtClean="0"/>
              <a:t>demand constant </a:t>
            </a:r>
            <a:r>
              <a:rPr lang="en-US" sz="2000" dirty="0" smtClean="0"/>
              <a:t>vigilance" and should be banned "within the constitutional legal mechanism provided by German law</a:t>
            </a:r>
            <a:r>
              <a:rPr lang="en-US" sz="2000" dirty="0" smtClean="0"/>
              <a:t>.”</a:t>
            </a:r>
          </a:p>
          <a:p>
            <a:endParaRPr lang="en-US" sz="2000" dirty="0" smtClean="0"/>
          </a:p>
          <a:p>
            <a:r>
              <a:rPr lang="en-US" sz="2000" dirty="0" smtClean="0"/>
              <a:t>There are regular calls for a ban on Germany's biggest far-right party, the NPD, which has no seats in </a:t>
            </a:r>
            <a:r>
              <a:rPr lang="en-US" sz="2000" dirty="0" smtClean="0"/>
              <a:t>the Bundestag </a:t>
            </a:r>
            <a:r>
              <a:rPr lang="en-US" sz="2000" dirty="0" smtClean="0"/>
              <a:t>national parliament but has representatives in two of Germany's powerful regional assemblies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 smtClean="0"/>
              <a:t>The previous centre-left government had sought to ban it, but the case was thrown out in 2003 by </a:t>
            </a:r>
            <a:r>
              <a:rPr lang="en-US" sz="2000" dirty="0" smtClean="0"/>
              <a:t>the Constitutional </a:t>
            </a:r>
            <a:r>
              <a:rPr lang="en-US" sz="2000" dirty="0" smtClean="0"/>
              <a:t>Court.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Racist Movements</a:t>
            </a:r>
            <a:br>
              <a:rPr lang="en-US" dirty="0" smtClean="0"/>
            </a:br>
            <a:r>
              <a:rPr lang="en-US" dirty="0" smtClean="0"/>
              <a:t>(Anti-Muslim in Picture)  </a:t>
            </a:r>
            <a:endParaRPr lang="en-US" dirty="0"/>
          </a:p>
        </p:txBody>
      </p:sp>
      <p:pic>
        <p:nvPicPr>
          <p:cNvPr id="4" name="Content Placeholder 3" descr="TA conference kle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2133600"/>
            <a:ext cx="5429096" cy="305181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err="1" smtClean="0"/>
              <a:t>Fragen</a:t>
            </a:r>
            <a:r>
              <a:rPr lang="en-US" sz="3600" dirty="0" smtClean="0"/>
              <a:t>!!!! XD </a:t>
            </a:r>
            <a:br>
              <a:rPr lang="en-US" sz="3600" dirty="0" smtClean="0"/>
            </a:br>
            <a:r>
              <a:rPr lang="en-US" sz="3600" dirty="0" smtClean="0"/>
              <a:t>Lets see if you were paying attention!!!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447800"/>
            <a:ext cx="7498080" cy="5105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1.) What percentage of foreign students in Germany go to the Gymnasium?</a:t>
            </a:r>
          </a:p>
          <a:p>
            <a:endParaRPr lang="en-US" sz="2000" dirty="0" smtClean="0"/>
          </a:p>
          <a:p>
            <a:r>
              <a:rPr lang="en-US" sz="2000" dirty="0" smtClean="0"/>
              <a:t>A.) 14%</a:t>
            </a:r>
          </a:p>
          <a:p>
            <a:r>
              <a:rPr lang="en-US" sz="2000" dirty="0" smtClean="0"/>
              <a:t>B.) 24%</a:t>
            </a:r>
          </a:p>
          <a:p>
            <a:r>
              <a:rPr lang="en-US" sz="2000" dirty="0" smtClean="0"/>
              <a:t>C.) </a:t>
            </a:r>
            <a:r>
              <a:rPr lang="en-US" sz="2000" dirty="0" err="1" smtClean="0"/>
              <a:t>Eleventy</a:t>
            </a:r>
            <a:r>
              <a:rPr lang="en-US" sz="2000" dirty="0" smtClean="0"/>
              <a:t>-Seven %</a:t>
            </a:r>
          </a:p>
          <a:p>
            <a:endParaRPr lang="en-US" sz="2000" dirty="0" smtClean="0"/>
          </a:p>
          <a:p>
            <a:r>
              <a:rPr lang="en-US" sz="2000" dirty="0" smtClean="0"/>
              <a:t>2.) What is the national average for students that enter the Gymnasium?</a:t>
            </a:r>
          </a:p>
          <a:p>
            <a:endParaRPr lang="en-US" sz="2000" dirty="0" smtClean="0"/>
          </a:p>
          <a:p>
            <a:r>
              <a:rPr lang="en-US" sz="2000" dirty="0" smtClean="0"/>
              <a:t>A.) 1/8</a:t>
            </a:r>
          </a:p>
          <a:p>
            <a:r>
              <a:rPr lang="en-US" sz="2000" dirty="0" smtClean="0"/>
              <a:t>B.) 1/3</a:t>
            </a:r>
          </a:p>
          <a:p>
            <a:r>
              <a:rPr lang="en-US" sz="2000" dirty="0" smtClean="0"/>
              <a:t>C.) 3/500,000,000</a:t>
            </a:r>
            <a:endParaRPr 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ANSWERS!!!! No </a:t>
            </a:r>
            <a:r>
              <a:rPr lang="en-US" dirty="0" err="1" smtClean="0"/>
              <a:t>peekin</a:t>
            </a:r>
            <a:r>
              <a:rPr lang="en-US" dirty="0" smtClean="0"/>
              <a:t>’ XD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1.) A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2.) B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158</TotalTime>
  <Words>376</Words>
  <Application>Microsoft Office PowerPoint</Application>
  <PresentationFormat>On-screen Show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Solstice</vt:lpstr>
      <vt:lpstr>Political Involvement in Integration of Minorities in Germany</vt:lpstr>
      <vt:lpstr>Integration of Minorities in Germany</vt:lpstr>
      <vt:lpstr>Conference for Integration of Minorities in Germany</vt:lpstr>
      <vt:lpstr>Despite New Citizenship Rules, Old Attitudes Persist</vt:lpstr>
      <vt:lpstr>Anti-racism campaigners in Germany have marked the 20th anniversary of the worst mob attack against foreigners in the country’s postwar history.</vt:lpstr>
      <vt:lpstr>UN says Germany Needs to Tackle Racism</vt:lpstr>
      <vt:lpstr>Racist Movements (Anti-Muslim in Picture)  </vt:lpstr>
      <vt:lpstr>Fragen!!!! XD  Lets see if you were paying attention!!!</vt:lpstr>
      <vt:lpstr>ANSWERS!!!! No peekin’ XD</vt:lpstr>
      <vt:lpstr>Work Cited:</vt:lpstr>
      <vt:lpstr>Culture Photo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</dc:creator>
  <cp:lastModifiedBy>John</cp:lastModifiedBy>
  <cp:revision>14</cp:revision>
  <dcterms:created xsi:type="dcterms:W3CDTF">2012-10-22T19:58:50Z</dcterms:created>
  <dcterms:modified xsi:type="dcterms:W3CDTF">2012-10-22T22:37:20Z</dcterms:modified>
</cp:coreProperties>
</file>